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72" r:id="rId5"/>
  </p:sldMasterIdLst>
  <p:notesMasterIdLst>
    <p:notesMasterId r:id="rId4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82" r:id="rId15"/>
    <p:sldId id="283" r:id="rId16"/>
    <p:sldId id="266" r:id="rId17"/>
    <p:sldId id="284" r:id="rId18"/>
    <p:sldId id="285" r:id="rId19"/>
    <p:sldId id="286" r:id="rId20"/>
    <p:sldId id="287" r:id="rId21"/>
    <p:sldId id="288" r:id="rId22"/>
    <p:sldId id="289" r:id="rId23"/>
    <p:sldId id="293" r:id="rId24"/>
    <p:sldId id="290" r:id="rId25"/>
    <p:sldId id="291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92" r:id="rId39"/>
    <p:sldId id="280" r:id="rId40"/>
    <p:sldId id="281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bG6OHvT33woSzJyxj/7MJr/j3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B353C-A24E-4C59-8E8C-CFB46743A008}" v="4" dt="2025-05-06T05:40:11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customschemas.google.com/relationships/presentationmetadata" Target="metadata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52" name="Google Shape;2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gating experiments: Paul’s website</a:t>
            </a:r>
            <a:endParaRPr/>
          </a:p>
        </p:txBody>
      </p:sp>
      <p:sp>
        <p:nvSpPr>
          <p:cNvPr id="284" name="Google Shape;2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293" name="Google Shape;2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https://youtu.be/2k8fHR9jKVM?si=J_7gZx74_OJFGmoq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3230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53c48bd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53c48bd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553c48bda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30b031c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30b031c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530b031c8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3e75b5e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3e75b5e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353e75b5ea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3e75b5ea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3e75b5ea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53e75b5ea4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3e75b5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3e75b5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53e75b5e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3e75b5e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3e75b5e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53e75b5ea4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2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7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3AD9-9917-4DCA-A2CC-E0F9C99E93E2}" type="datetimeFigureOut">
              <a:rPr lang="en-NZ" smtClean="0"/>
              <a:pPr/>
              <a:t>6/05/2025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70C8-3E36-4AE9-B1EE-25C6EB7CA6A4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8925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3AD9-9917-4DCA-A2CC-E0F9C99E93E2}" type="datetimeFigureOut">
              <a:rPr lang="en-NZ" smtClean="0"/>
              <a:pPr/>
              <a:t>6/05/2025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70C8-3E36-4AE9-B1EE-25C6EB7CA6A4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735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3AD9-9917-4DCA-A2CC-E0F9C99E93E2}" type="datetimeFigureOut">
              <a:rPr lang="en-NZ" smtClean="0"/>
              <a:pPr/>
              <a:t>6/05/2025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70C8-3E36-4AE9-B1EE-25C6EB7CA6A4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7390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3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4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5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3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83" name="Google Shape;83;p35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6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26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4E3AD9-9917-4DCA-A2CC-E0F9C99E93E2}" type="datetimeFigureOut">
              <a:rPr lang="en-NZ" smtClean="0"/>
              <a:pPr/>
              <a:t>6/05/2025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2570C8-3E36-4AE9-B1EE-25C6EB7CA6A4}" type="slidenum">
              <a:rPr lang="en-NZ" smtClean="0"/>
              <a:pPr/>
              <a:t>‹#›</a:t>
            </a:fld>
            <a:endParaRPr lang="en-NZ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6" r:id="rId2"/>
    <p:sldLayoutId id="2147483674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2k8fHR9jKVM?feature=oembed" TargetMode="External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>
            <a:spLocks noGrp="1"/>
          </p:cNvSpPr>
          <p:nvPr>
            <p:ph type="ctrTitle"/>
          </p:nvPr>
        </p:nvSpPr>
        <p:spPr>
          <a:xfrm>
            <a:off x="1055440" y="3573016"/>
            <a:ext cx="9865096" cy="130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None/>
            </a:pPr>
            <a:r>
              <a:rPr lang="en-US" sz="4700"/>
              <a:t>The Science of Language</a:t>
            </a:r>
            <a:br>
              <a:rPr lang="en-US" sz="4700"/>
            </a:br>
            <a:endParaRPr sz="4700"/>
          </a:p>
        </p:txBody>
      </p:sp>
      <p:sp>
        <p:nvSpPr>
          <p:cNvPr id="108" name="Google Shape;108;p1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Joy Mills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/>
              <a:t>7 MAY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3D19-68BE-FF22-41EA-731395EC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Modalities of Human Language</a:t>
            </a:r>
          </a:p>
        </p:txBody>
      </p:sp>
      <p:pic>
        <p:nvPicPr>
          <p:cNvPr id="1026" name="Picture 2" descr="Study reveals brain networks critical for conversation | National  Institutes of Health (NIH)">
            <a:extLst>
              <a:ext uri="{FF2B5EF4-FFF2-40B4-BE49-F238E27FC236}">
                <a16:creationId xmlns:a16="http://schemas.microsoft.com/office/drawing/2014/main" id="{4E72D8D9-6DA2-3FF7-1553-AA61D910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916832"/>
            <a:ext cx="5677346" cy="334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889754-618C-0195-63CA-3AE779C7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748798" y="2540610"/>
            <a:ext cx="6007025" cy="31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3525EE-4AA3-92F3-05D2-0F4FF7B1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386262" y="2720082"/>
            <a:ext cx="5942040" cy="37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93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3CBB12-30AE-4FA0-AB3F-D9175E7831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912" y="640080"/>
            <a:ext cx="557784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Hierarchy of Language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3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/>
          <p:nvPr/>
        </p:nvSpPr>
        <p:spPr>
          <a:xfrm>
            <a:off x="0" y="0"/>
            <a:ext cx="1218631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 txBox="1">
            <a:spLocks noGrp="1"/>
          </p:cNvSpPr>
          <p:nvPr>
            <p:ph type="body" idx="1"/>
          </p:nvPr>
        </p:nvSpPr>
        <p:spPr>
          <a:xfrm>
            <a:off x="4742016" y="332656"/>
            <a:ext cx="6413663" cy="5919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2500" lnSpcReduction="10000"/>
          </a:bodyPr>
          <a:lstStyle/>
          <a:p>
            <a:pPr marL="91440" lvl="0" indent="-1174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u="sng"/>
              <a:t>Pragmatics</a:t>
            </a:r>
            <a:endParaRPr/>
          </a:p>
          <a:p>
            <a:pPr marL="384048" lvl="1" indent="-182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How language is used for communication between people</a:t>
            </a:r>
            <a:endParaRPr/>
          </a:p>
          <a:p>
            <a:pPr marL="384048" lvl="1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Discourse</a:t>
            </a:r>
            <a:endParaRPr/>
          </a:p>
          <a:p>
            <a:pPr marL="384048" lvl="1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Conversation </a:t>
            </a:r>
            <a:endParaRPr/>
          </a:p>
          <a:p>
            <a:pPr marL="91440" lvl="0" indent="-11747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lang="en-US" u="sng"/>
              <a:t>Semantics</a:t>
            </a:r>
            <a:endParaRPr/>
          </a:p>
          <a:p>
            <a:pPr marL="384048" lvl="1" indent="-182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The meaning of words, sentences, and narratives.</a:t>
            </a:r>
            <a:endParaRPr/>
          </a:p>
          <a:p>
            <a:pPr marL="91440" lvl="0" indent="-11747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lang="en-US" u="sng"/>
              <a:t>Syntax</a:t>
            </a:r>
            <a:endParaRPr/>
          </a:p>
          <a:p>
            <a:pPr marL="384048" lvl="1" indent="-182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The rules that dictate how words are combined into sentences, questions, past and future tense etc. Also called “grammar”</a:t>
            </a:r>
            <a:endParaRPr/>
          </a:p>
          <a:p>
            <a:pPr marL="91440" lvl="0" indent="-11747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lang="en-US" u="sng"/>
              <a:t>Morphology</a:t>
            </a:r>
            <a:endParaRPr/>
          </a:p>
          <a:p>
            <a:pPr marL="384048" lvl="1" indent="-182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speech sounds that have meaning</a:t>
            </a:r>
            <a:endParaRPr/>
          </a:p>
          <a:p>
            <a:pPr marL="384048" lvl="1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Root morphemes – jump, cup, pillow, quick</a:t>
            </a:r>
            <a:endParaRPr/>
          </a:p>
          <a:p>
            <a:pPr marL="384048" lvl="1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Bound morphemes – -ing, -ed, un-, dis-, -ly (prefixes and suffixes that change the meaning of a root)</a:t>
            </a:r>
            <a:endParaRPr/>
          </a:p>
          <a:p>
            <a:pPr marL="384048" lvl="1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Morphemes combine to make words</a:t>
            </a:r>
            <a:endParaRPr/>
          </a:p>
          <a:p>
            <a:pPr marL="91440" lvl="0" indent="-11747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lang="en-US" u="sng"/>
              <a:t>Phonetics/Phonology</a:t>
            </a:r>
            <a:r>
              <a:rPr lang="en-US"/>
              <a:t> – the speech sounds that are used in a language</a:t>
            </a:r>
            <a:endParaRPr/>
          </a:p>
          <a:p>
            <a:pPr marL="384048" lvl="1" indent="-182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English has 46 phonemes</a:t>
            </a:r>
            <a:endParaRPr/>
          </a:p>
          <a:p>
            <a:pPr marL="384048" lvl="1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n-US"/>
              <a:t>Te reo has 15 phonemes + 5 diphthongs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186" name="Google Shape;186;p4"/>
          <p:cNvSpPr/>
          <p:nvPr/>
        </p:nvSpPr>
        <p:spPr>
          <a:xfrm rot="10800000">
            <a:off x="1271464" y="836712"/>
            <a:ext cx="1368152" cy="460851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F1E26-5F56-A183-4E92-3C13D6D6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dirty="0"/>
              <a:t>Words and Rules</a:t>
            </a:r>
          </a:p>
        </p:txBody>
      </p:sp>
      <p:pic>
        <p:nvPicPr>
          <p:cNvPr id="2050" name="Picture 2" descr="Words and Rules - Wikipedia">
            <a:extLst>
              <a:ext uri="{FF2B5EF4-FFF2-40B4-BE49-F238E27FC236}">
                <a16:creationId xmlns:a16="http://schemas.microsoft.com/office/drawing/2014/main" id="{7C2E7B86-571E-C1BF-1DC4-FE6F0F233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8"/>
          <a:stretch/>
        </p:blipFill>
        <p:spPr bwMode="auto">
          <a:xfrm>
            <a:off x="20" y="-12128"/>
            <a:ext cx="4654276" cy="68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09D94-C5C2-2BFF-6049-14142CEE5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Rules dictate how phonemes combine, how morphemes combine, how words combine.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Prescriptive Grammar: The “official” accepted grammar of a language.</a:t>
            </a:r>
          </a:p>
          <a:p>
            <a:pPr marL="0" indent="0">
              <a:buNone/>
            </a:pPr>
            <a:r>
              <a:rPr lang="en-US" dirty="0"/>
              <a:t>Descriptive Grammar: A description of the rules that people use in natural language.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rules are </a:t>
            </a:r>
            <a:r>
              <a:rPr lang="en-US" u="sng" dirty="0"/>
              <a:t>implicit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8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578B-8E4C-6DF9-1A5B-2BFCF4AB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89020-177F-5DA0-58CF-2D6BCCF4A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The umbrella open is.*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 went to the store on Easter Sunday, but it was closed for the holiday.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You are studying for the test.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Why test you the study for?*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empty big yellow car is waiting for you.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The red hungry small fox is in the garden.*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 gave my friend a book.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I donated my friend a book.*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8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686205-26A4-DD16-B414-62155C4E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Linguistic Universals </a:t>
            </a:r>
            <a:r>
              <a:rPr lang="en-US" sz="3200" dirty="0"/>
              <a:t>(Hockett, 1960)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15F49-5188-2111-D451-1EC6D66F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1. Semanticity</a:t>
            </a:r>
          </a:p>
          <a:p>
            <a:pPr lvl="1"/>
            <a:r>
              <a:rPr lang="en-US" dirty="0"/>
              <a:t>Language is made up of symbolic units that combine to express meaning.</a:t>
            </a:r>
          </a:p>
          <a:p>
            <a:pPr lvl="1"/>
            <a:endParaRPr lang="en-US" dirty="0"/>
          </a:p>
          <a:p>
            <a:r>
              <a:rPr lang="en-US" dirty="0"/>
              <a:t>2. Arbitrariness</a:t>
            </a:r>
          </a:p>
          <a:p>
            <a:pPr lvl="1"/>
            <a:r>
              <a:rPr lang="en-US" dirty="0"/>
              <a:t>Sounds, letters, pictographs, signs bear no relationship to meaning.</a:t>
            </a:r>
          </a:p>
          <a:p>
            <a:pPr lvl="1"/>
            <a:r>
              <a:rPr lang="en-US" dirty="0"/>
              <a:t>Different languages use different symbols</a:t>
            </a:r>
          </a:p>
          <a:p>
            <a:pPr lvl="2"/>
            <a:endParaRPr lang="en-US" dirty="0"/>
          </a:p>
          <a:p>
            <a:r>
              <a:rPr lang="en-US" dirty="0"/>
              <a:t>3. Displacement</a:t>
            </a:r>
          </a:p>
          <a:p>
            <a:pPr lvl="1"/>
            <a:r>
              <a:rPr lang="en-US" dirty="0"/>
              <a:t>We can use language to talk about here and now, but also past/future and real/imagined.</a:t>
            </a:r>
          </a:p>
          <a:p>
            <a:pPr lvl="1"/>
            <a:endParaRPr lang="en-US" dirty="0"/>
          </a:p>
          <a:p>
            <a:r>
              <a:rPr lang="en-US" dirty="0"/>
              <a:t>4. Productivity/Generativity</a:t>
            </a:r>
          </a:p>
          <a:p>
            <a:pPr lvl="1"/>
            <a:r>
              <a:rPr lang="en-US" dirty="0"/>
              <a:t>A fixed number of units can be combined in an infinite number of ways.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B85F-9E99-4BDD-93FA-D8A646B9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B443E-5370-4A35-B38C-F2C1D2E42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Finite number of sounds used in a given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171,000 words (but we make up new ones all the time).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Infinite # sentences.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sz="2400" dirty="0"/>
              <a:t>Sentences combine to produce an infinite number of narratives.</a:t>
            </a:r>
          </a:p>
          <a:p>
            <a:pPr marL="201168" lvl="1" indent="0">
              <a:buNone/>
            </a:pPr>
            <a:endParaRPr lang="en-NZ" sz="2000" dirty="0"/>
          </a:p>
          <a:p>
            <a:pPr marL="201168" lvl="1" indent="0">
              <a:buNone/>
            </a:pP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3998577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058E0-BA53-93BE-FD7C-09F91918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antidisestablishmentarianism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1C15CC-D445-343C-1529-2E8273BEB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988840"/>
            <a:ext cx="10058400" cy="388025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4000" dirty="0"/>
              <a:t>anti  dis  </a:t>
            </a:r>
            <a:r>
              <a:rPr lang="en-US" sz="4000" u="sng" dirty="0"/>
              <a:t>establish</a:t>
            </a:r>
            <a:r>
              <a:rPr lang="en-US" sz="4000" dirty="0"/>
              <a:t> </a:t>
            </a:r>
            <a:r>
              <a:rPr lang="en-US" sz="4000" dirty="0" err="1"/>
              <a:t>ment</a:t>
            </a:r>
            <a:r>
              <a:rPr lang="en-US" sz="4000" dirty="0"/>
              <a:t>  </a:t>
            </a:r>
            <a:r>
              <a:rPr lang="en-US" sz="4000" dirty="0" err="1"/>
              <a:t>arian</a:t>
            </a:r>
            <a:r>
              <a:rPr lang="en-US" sz="4000" dirty="0"/>
              <a:t> ism</a:t>
            </a:r>
          </a:p>
          <a:p>
            <a:pPr algn="ctr"/>
            <a:endParaRPr lang="en-US" sz="4000" dirty="0"/>
          </a:p>
          <a:p>
            <a:r>
              <a:rPr lang="en-US" sz="4000" dirty="0"/>
              <a:t>antidisestablishmentarianisms</a:t>
            </a:r>
          </a:p>
          <a:p>
            <a:endParaRPr lang="en-US" sz="4000" dirty="0"/>
          </a:p>
          <a:p>
            <a:r>
              <a:rPr lang="en-US" sz="4000" dirty="0" err="1"/>
              <a:t>antidisestablishmentarianismic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 err="1"/>
              <a:t>antidisestablishmentarianismically</a:t>
            </a:r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573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F2CF-BBC2-B79F-64E2-89035389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9417-E6D4-CD69-3D7B-85C64D328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Adulting</a:t>
            </a:r>
          </a:p>
          <a:p>
            <a:r>
              <a:rPr lang="en-US" sz="2400" dirty="0"/>
              <a:t>Cold open</a:t>
            </a:r>
          </a:p>
          <a:p>
            <a:r>
              <a:rPr lang="en-US" sz="2400" dirty="0" err="1"/>
              <a:t>Flirtationship</a:t>
            </a:r>
            <a:endParaRPr lang="en-US" sz="2400" dirty="0"/>
          </a:p>
          <a:p>
            <a:r>
              <a:rPr lang="en-US" sz="2400" dirty="0"/>
              <a:t>Google (verb)</a:t>
            </a:r>
          </a:p>
          <a:p>
            <a:r>
              <a:rPr lang="en-US" sz="2400" dirty="0"/>
              <a:t>Simp</a:t>
            </a:r>
          </a:p>
          <a:p>
            <a:r>
              <a:rPr lang="en-US" sz="2400" dirty="0"/>
              <a:t>Spidey sense</a:t>
            </a:r>
          </a:p>
          <a:p>
            <a:r>
              <a:rPr lang="en-US" sz="2400" dirty="0"/>
              <a:t>Wingsuit</a:t>
            </a:r>
          </a:p>
          <a:p>
            <a:r>
              <a:rPr lang="en-US" sz="2400" dirty="0"/>
              <a:t>Gatekeep</a:t>
            </a:r>
          </a:p>
          <a:p>
            <a:r>
              <a:rPr lang="en-US" sz="2400" dirty="0"/>
              <a:t>Cabbage (adj)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A6B0C-1C62-DD2B-EF3D-F573C84690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 err="1"/>
              <a:t>Shockeroo</a:t>
            </a:r>
            <a:endParaRPr lang="en-US" sz="2600" dirty="0"/>
          </a:p>
          <a:p>
            <a:r>
              <a:rPr lang="en-US" sz="2600" dirty="0" err="1"/>
              <a:t>Toploading</a:t>
            </a:r>
            <a:endParaRPr lang="en-US" sz="2600" dirty="0"/>
          </a:p>
          <a:p>
            <a:r>
              <a:rPr lang="en-US" sz="2600" dirty="0"/>
              <a:t>Bruncheon</a:t>
            </a:r>
          </a:p>
          <a:p>
            <a:r>
              <a:rPr lang="en-US" sz="2600" dirty="0"/>
              <a:t>Exemplificatory</a:t>
            </a:r>
          </a:p>
          <a:p>
            <a:r>
              <a:rPr lang="en-US" sz="2600" dirty="0"/>
              <a:t>Gochujang</a:t>
            </a:r>
          </a:p>
          <a:p>
            <a:r>
              <a:rPr lang="en-US" sz="2600" dirty="0" err="1"/>
              <a:t>Kaitiakitanga</a:t>
            </a:r>
            <a:endParaRPr lang="en-US" sz="2600" dirty="0"/>
          </a:p>
          <a:p>
            <a:r>
              <a:rPr lang="en-US" sz="2600" dirty="0"/>
              <a:t>Hackability</a:t>
            </a:r>
          </a:p>
          <a:p>
            <a:r>
              <a:rPr lang="en-US" sz="2600" dirty="0"/>
              <a:t>Paddleboard</a:t>
            </a:r>
          </a:p>
          <a:p>
            <a:r>
              <a:rPr lang="en-US" sz="2600" dirty="0"/>
              <a:t>Pickleball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07F46-18CD-601C-9DC3-A0163DCF838F}"/>
              </a:ext>
            </a:extLst>
          </p:cNvPr>
          <p:cNvSpPr txBox="1"/>
          <p:nvPr/>
        </p:nvSpPr>
        <p:spPr>
          <a:xfrm>
            <a:off x="5735960" y="57928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www.oed.com</a:t>
            </a:r>
            <a:r>
              <a:rPr lang="en-US" dirty="0"/>
              <a:t>/information/updates/september-2023/</a:t>
            </a:r>
          </a:p>
        </p:txBody>
      </p:sp>
    </p:spTree>
    <p:extLst>
      <p:ext uri="{BB962C8B-B14F-4D97-AF65-F5344CB8AC3E}">
        <p14:creationId xmlns:p14="http://schemas.microsoft.com/office/powerpoint/2010/main" val="1345789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069711-4370-FD5F-C773-53BEFC11D159}"/>
              </a:ext>
            </a:extLst>
          </p:cNvPr>
          <p:cNvSpPr txBox="1"/>
          <p:nvPr/>
        </p:nvSpPr>
        <p:spPr>
          <a:xfrm>
            <a:off x="6528048" y="55172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schollz.github.io</a:t>
            </a:r>
            <a:r>
              <a:rPr lang="en-US" dirty="0"/>
              <a:t>/sentences/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78A8A-FAE4-548F-C650-89A30325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192" y="342938"/>
            <a:ext cx="7772400" cy="48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4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Schedule</a:t>
            </a:r>
            <a:endParaRPr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7 May: Intro to the Science of Language 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9 May: Language Development 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13 May: Comparing Human And Animal Language 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14 May: Is Language Arbitrary?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20 May: Language and Thought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22 May: Prosody: the Music of Language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23 May: Language Roundtable 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3CD-63EB-377F-DB69-19425908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sentences are unique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FB51F-DA3E-E7DC-04CA-9D4380EE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						25 billion</a:t>
            </a:r>
          </a:p>
          <a:p>
            <a:r>
              <a:rPr lang="en-US" dirty="0"/>
              <a:t>A painting					22 million</a:t>
            </a:r>
          </a:p>
          <a:p>
            <a:r>
              <a:rPr lang="en-US" dirty="0"/>
              <a:t>A painting of 					5 million</a:t>
            </a:r>
          </a:p>
          <a:p>
            <a:r>
              <a:rPr lang="en-US" dirty="0"/>
              <a:t>A painting of a donkey				131,000</a:t>
            </a:r>
          </a:p>
          <a:p>
            <a:r>
              <a:rPr lang="en-US" dirty="0"/>
              <a:t>A painting of a donkey in the			1	</a:t>
            </a:r>
          </a:p>
          <a:p>
            <a:r>
              <a:rPr lang="en-US" dirty="0"/>
              <a:t>A painting of a donkey in the desert.		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741A8-ECB2-9BAF-974C-8C4461681092}"/>
              </a:ext>
            </a:extLst>
          </p:cNvPr>
          <p:cNvSpPr txBox="1"/>
          <p:nvPr/>
        </p:nvSpPr>
        <p:spPr>
          <a:xfrm>
            <a:off x="7824192" y="56081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schollz.github.io</a:t>
            </a:r>
            <a:r>
              <a:rPr lang="en-US" dirty="0"/>
              <a:t>/sentences/</a:t>
            </a:r>
          </a:p>
        </p:txBody>
      </p:sp>
    </p:spTree>
    <p:extLst>
      <p:ext uri="{BB962C8B-B14F-4D97-AF65-F5344CB8AC3E}">
        <p14:creationId xmlns:p14="http://schemas.microsoft.com/office/powerpoint/2010/main" val="3998498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rnitin And The Debate Over Anti-Plagiarism Software : NPR Ed : NPR">
            <a:extLst>
              <a:ext uri="{FF2B5EF4-FFF2-40B4-BE49-F238E27FC236}">
                <a16:creationId xmlns:a16="http://schemas.microsoft.com/office/drawing/2014/main" id="{F01CDB09-280D-8D16-44CA-8A07862D7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" b="1138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964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 txBox="1">
            <a:spLocks noGrp="1"/>
          </p:cNvSpPr>
          <p:nvPr>
            <p:ph type="ctr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100"/>
              <a:buFont typeface="Calibri"/>
              <a:buNone/>
            </a:pPr>
            <a:r>
              <a:rPr lang="en-US" sz="6100"/>
              <a:t>The Sounds of Language</a:t>
            </a:r>
            <a:br>
              <a:rPr lang="en-US" sz="6100"/>
            </a:br>
            <a:endParaRPr sz="6100"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1"/>
          </p:nvPr>
        </p:nvSpPr>
        <p:spPr>
          <a:xfrm>
            <a:off x="8141110" y="4455621"/>
            <a:ext cx="3417990" cy="123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262626"/>
                </a:solidFill>
              </a:rPr>
              <a:t>OR, WHY IS SPEECH PERCEPTION SO DAMN HARD?</a:t>
            </a:r>
            <a:endParaRPr sz="2000">
              <a:solidFill>
                <a:srgbClr val="262626"/>
              </a:solidFill>
            </a:endParaRPr>
          </a:p>
        </p:txBody>
      </p:sp>
      <p:pic>
        <p:nvPicPr>
          <p:cNvPr id="194" name="Google Shape;194;p5" descr="A close up of a screen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670" y="640081"/>
            <a:ext cx="6738874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5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6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What is speech?</a:t>
            </a:r>
            <a:endParaRPr/>
          </a:p>
        </p:txBody>
      </p:sp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733" y="640081"/>
            <a:ext cx="6210749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7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 Sound Wave</a:t>
            </a:r>
            <a:endParaRPr/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457" y="1415117"/>
            <a:ext cx="5131653" cy="205266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/>
          <p:nvPr/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4891" y="640080"/>
            <a:ext cx="4498938" cy="36027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7"/>
          <p:cNvCxnSpPr/>
          <p:nvPr/>
        </p:nvCxnSpPr>
        <p:spPr>
          <a:xfrm>
            <a:off x="721086" y="5618770"/>
            <a:ext cx="1051560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8" descr="http://open.jorum.ac.uk/xmlui/bitstream/handle/123456789/964/Items/SD226_2_003i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25" y="1844824"/>
            <a:ext cx="5583585" cy="269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8"/>
          <p:cNvSpPr txBox="1"/>
          <p:nvPr/>
        </p:nvSpPr>
        <p:spPr>
          <a:xfrm>
            <a:off x="5663953" y="4653136"/>
            <a:ext cx="6197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flute</a:t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7680176" y="4653136"/>
            <a:ext cx="2223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 dropping on floor</a:t>
            </a:r>
            <a:endParaRPr/>
          </a:p>
        </p:txBody>
      </p:sp>
      <p:sp>
        <p:nvSpPr>
          <p:cNvPr id="233" name="Google Shape;233;p8"/>
          <p:cNvSpPr txBox="1"/>
          <p:nvPr/>
        </p:nvSpPr>
        <p:spPr>
          <a:xfrm>
            <a:off x="1703512" y="3789040"/>
            <a:ext cx="2411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Fundamental frequency</a:t>
            </a:r>
            <a:endParaRPr/>
          </a:p>
        </p:txBody>
      </p:sp>
      <p:cxnSp>
        <p:nvCxnSpPr>
          <p:cNvPr id="234" name="Google Shape;234;p8"/>
          <p:cNvCxnSpPr/>
          <p:nvPr/>
        </p:nvCxnSpPr>
        <p:spPr>
          <a:xfrm>
            <a:off x="4295800" y="3933056"/>
            <a:ext cx="144016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5" name="Google Shape;235;p8"/>
          <p:cNvSpPr/>
          <p:nvPr/>
        </p:nvSpPr>
        <p:spPr>
          <a:xfrm>
            <a:off x="4079776" y="1916832"/>
            <a:ext cx="216024" cy="1728192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2927649" y="2564904"/>
            <a:ext cx="1033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formants</a:t>
            </a:r>
            <a:endParaRPr/>
          </a:p>
        </p:txBody>
      </p:sp>
      <p:sp>
        <p:nvSpPr>
          <p:cNvPr id="237" name="Google Shape;237;p8"/>
          <p:cNvSpPr txBox="1"/>
          <p:nvPr/>
        </p:nvSpPr>
        <p:spPr>
          <a:xfrm>
            <a:off x="5082639" y="692697"/>
            <a:ext cx="23118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Spectrogram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9" descr="http://open.jorum.ac.uk/xmlui/bitstream/handle/123456789/964/Items/SD226_2_006i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6601" y="1118490"/>
            <a:ext cx="8178799" cy="4621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Why is speech </a:t>
            </a:r>
            <a:br>
              <a:rPr lang="en-US"/>
            </a:br>
            <a:r>
              <a:rPr lang="en-US"/>
              <a:t>production/perception so hard?</a:t>
            </a:r>
            <a:endParaRPr/>
          </a:p>
        </p:txBody>
      </p:sp>
      <p:sp>
        <p:nvSpPr>
          <p:cNvPr id="248" name="Google Shape;248;p10"/>
          <p:cNvSpPr txBox="1">
            <a:spLocks noGrp="1"/>
          </p:cNvSpPr>
          <p:nvPr>
            <p:ph type="body" idx="1"/>
          </p:nvPr>
        </p:nvSpPr>
        <p:spPr>
          <a:xfrm>
            <a:off x="1981200" y="2204864"/>
            <a:ext cx="3970784" cy="218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Segmentation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Co-articulation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Individual differences</a:t>
            </a:r>
            <a:endParaRPr/>
          </a:p>
          <a:p>
            <a:pPr marL="514350" lvl="0" indent="-3873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endParaRPr/>
          </a:p>
          <a:p>
            <a:pPr marL="514350" lvl="0" indent="-3873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endParaRPr/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2024" y="1988841"/>
            <a:ext cx="37338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1. Segmentation</a:t>
            </a:r>
            <a:endParaRPr/>
          </a:p>
        </p:txBody>
      </p:sp>
      <p:pic>
        <p:nvPicPr>
          <p:cNvPr id="256" name="Google Shape;256;p11"/>
          <p:cNvPicPr preferRelativeResize="0"/>
          <p:nvPr/>
        </p:nvPicPr>
        <p:blipFill rotWithShape="1">
          <a:blip r:embed="rId3">
            <a:alphaModFix/>
          </a:blip>
          <a:srcRect l="876" t="882" r="1753" b="1767"/>
          <a:stretch/>
        </p:blipFill>
        <p:spPr>
          <a:xfrm>
            <a:off x="2567608" y="1772817"/>
            <a:ext cx="7219528" cy="4173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11"/>
          <p:cNvCxnSpPr/>
          <p:nvPr/>
        </p:nvCxnSpPr>
        <p:spPr>
          <a:xfrm flipH="1">
            <a:off x="7320136" y="1628800"/>
            <a:ext cx="1224136" cy="1656184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8" name="Google Shape;258;p11"/>
          <p:cNvSpPr txBox="1"/>
          <p:nvPr/>
        </p:nvSpPr>
        <p:spPr>
          <a:xfrm>
            <a:off x="8571649" y="295488"/>
            <a:ext cx="18002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pauses don’t appear between words, they appear in the middle of words.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 txBox="1">
            <a:spLocks noGrp="1"/>
          </p:cNvSpPr>
          <p:nvPr>
            <p:ph type="title"/>
          </p:nvPr>
        </p:nvSpPr>
        <p:spPr>
          <a:xfrm>
            <a:off x="1991544" y="6206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lang="en-US"/>
              <a:t>2. Phonemes are altered by surrounding phonemes</a:t>
            </a:r>
            <a:endParaRPr/>
          </a:p>
        </p:txBody>
      </p:sp>
      <p:pic>
        <p:nvPicPr>
          <p:cNvPr id="264" name="Google Shape;26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0016" y="2276873"/>
            <a:ext cx="360045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1584" y="2348881"/>
            <a:ext cx="361950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 txBox="1"/>
          <p:nvPr/>
        </p:nvSpPr>
        <p:spPr>
          <a:xfrm>
            <a:off x="5015881" y="5445225"/>
            <a:ext cx="2485809" cy="584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coarticulation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0" y="0"/>
            <a:ext cx="12192001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Objectives</a:t>
            </a:r>
            <a:endParaRPr/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l="28668" r="33224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3"/>
          <p:cNvCxnSpPr/>
          <p:nvPr/>
        </p:nvCxnSpPr>
        <p:spPr>
          <a:xfrm>
            <a:off x="5287617" y="2085703"/>
            <a:ext cx="6170686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5181601" y="2198914"/>
            <a:ext cx="6368142" cy="367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Introduce the many levels of Language Science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Introduce the many elements of language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/>
              <a:t>Explain why speech perception is a hard problem, and ways that the brain/mind solves it.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3. Individual voices vary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body" idx="1"/>
          </p:nvPr>
        </p:nvSpPr>
        <p:spPr>
          <a:xfrm>
            <a:off x="1055440" y="2708920"/>
            <a:ext cx="2170584" cy="276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Gender</a:t>
            </a:r>
            <a:endParaRPr/>
          </a:p>
          <a:p>
            <a:pPr marL="9144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Age</a:t>
            </a:r>
            <a:endParaRPr/>
          </a:p>
          <a:p>
            <a:pPr marL="9144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Emotion</a:t>
            </a:r>
            <a:endParaRPr/>
          </a:p>
          <a:p>
            <a:pPr marL="91440" lvl="0" indent="-152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Accent</a:t>
            </a:r>
            <a:endParaRPr/>
          </a:p>
        </p:txBody>
      </p:sp>
      <p:pic>
        <p:nvPicPr>
          <p:cNvPr id="273" name="Google Shape;273;p13" descr="spectrograms of spoken word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9736" y="2260645"/>
            <a:ext cx="4708443" cy="35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3"/>
          <p:cNvSpPr txBox="1"/>
          <p:nvPr/>
        </p:nvSpPr>
        <p:spPr>
          <a:xfrm>
            <a:off x="8544272" y="2817206"/>
            <a:ext cx="11928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female</a:t>
            </a:r>
            <a:endParaRPr/>
          </a:p>
        </p:txBody>
      </p:sp>
      <p:sp>
        <p:nvSpPr>
          <p:cNvPr id="275" name="Google Shape;275;p13"/>
          <p:cNvSpPr txBox="1"/>
          <p:nvPr/>
        </p:nvSpPr>
        <p:spPr>
          <a:xfrm>
            <a:off x="8616280" y="4588197"/>
            <a:ext cx="9045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Solutions</a:t>
            </a:r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800"/>
              <a:t>Context (top-down processing)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800"/>
              <a:t>Visual cues (multisensory integration)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800"/>
              <a:t>Categorical Perception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800"/>
              <a:t>Language Experience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1991544" y="188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The Importance of Context</a:t>
            </a:r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body" idx="1"/>
          </p:nvPr>
        </p:nvSpPr>
        <p:spPr>
          <a:xfrm>
            <a:off x="1055440" y="5041853"/>
            <a:ext cx="3456384" cy="74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Pollack &amp; Pickett (1964)</a:t>
            </a:r>
            <a:endParaRPr/>
          </a:p>
          <a:p>
            <a:pPr marL="384048" lvl="1" indent="-685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88" name="Google Shape;288;p15"/>
          <p:cNvSpPr txBox="1"/>
          <p:nvPr/>
        </p:nvSpPr>
        <p:spPr>
          <a:xfrm>
            <a:off x="2141884" y="2322226"/>
            <a:ext cx="3283656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…of </a:t>
            </a:r>
            <a:r>
              <a:rPr lang="en-US" sz="18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world was covered in ice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…of the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…of the world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…of the world was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5"/>
          <p:cNvSpPr txBox="1"/>
          <p:nvPr/>
        </p:nvSpPr>
        <p:spPr>
          <a:xfrm>
            <a:off x="551384" y="2309583"/>
            <a:ext cx="15905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sample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4</a:t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3912" y="1993240"/>
            <a:ext cx="6693373" cy="339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Phonemic Restoration</a:t>
            </a:r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https://learninglink.oup.com/access/content/sedivy-2e-student-resources/sedivy2e-chapter-7-web-activity-4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The *eel was on the shoe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The *eel was on the axle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The *eel was on the table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The *eel was on the orange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Wheeler (1977)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51" name="Rectangle 3175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McGurk effect</a:t>
            </a:r>
            <a:endParaRPr lang="en-US"/>
          </a:p>
        </p:txBody>
      </p:sp>
      <p:pic>
        <p:nvPicPr>
          <p:cNvPr id="3" name="Online Media 2" descr="McGurk effect - Auditory Illusion - BBC Horizon Clip">
            <a:hlinkClick r:id="" action="ppaction://media"/>
            <a:extLst>
              <a:ext uri="{FF2B5EF4-FFF2-40B4-BE49-F238E27FC236}">
                <a16:creationId xmlns:a16="http://schemas.microsoft.com/office/drawing/2014/main" id="{484833D7-3EBA-1B09-9C4D-732E9DCF35A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3192" y="1728895"/>
            <a:ext cx="5451627" cy="3080169"/>
          </a:xfrm>
          <a:prstGeom prst="rect">
            <a:avLst/>
          </a:prstGeom>
        </p:spPr>
      </p:pic>
      <p:cxnSp>
        <p:nvCxnSpPr>
          <p:cNvPr id="31753" name="Straight Connector 3175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1935A3-0A3C-4B3F-A789-95A21120B82E}"/>
              </a:ext>
            </a:extLst>
          </p:cNvPr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Speech perception is </a:t>
            </a:r>
            <a:r>
              <a:rPr lang="en-US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multi-sensory</a:t>
            </a:r>
          </a:p>
        </p:txBody>
      </p:sp>
      <p:sp>
        <p:nvSpPr>
          <p:cNvPr id="31755" name="Rectangle 3175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757" name="Rectangle 3175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Categorical Perception</a:t>
            </a:r>
            <a:endParaRPr/>
          </a:p>
        </p:txBody>
      </p:sp>
      <p:pic>
        <p:nvPicPr>
          <p:cNvPr id="314" name="Google Shape;314;p18" descr="The concept of categorical percep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9936" y="2420888"/>
            <a:ext cx="6108700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8"/>
          <p:cNvSpPr txBox="1"/>
          <p:nvPr/>
        </p:nvSpPr>
        <p:spPr>
          <a:xfrm>
            <a:off x="1097280" y="2420888"/>
            <a:ext cx="31353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Voiced Consonants: ba/da/ga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Unvoiced Consonants: pa/ta/ka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Categorical Perception</a:t>
            </a:r>
            <a:endParaRPr/>
          </a:p>
        </p:txBody>
      </p:sp>
      <p:sp>
        <p:nvSpPr>
          <p:cNvPr id="321" name="Google Shape;321;p19"/>
          <p:cNvSpPr txBox="1"/>
          <p:nvPr/>
        </p:nvSpPr>
        <p:spPr>
          <a:xfrm>
            <a:off x="1097280" y="2420888"/>
            <a:ext cx="31353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Voiced Consonants: ba/da/ga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Unvoiced Consonants: pa/ta/ka</a:t>
            </a:r>
            <a:endParaRPr/>
          </a:p>
        </p:txBody>
      </p:sp>
      <p:pic>
        <p:nvPicPr>
          <p:cNvPr id="322" name="Google Shape;322;p19" descr="Categorical Perception: Definition &amp; Explanation - Lesson | Study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1345" y="2060848"/>
            <a:ext cx="5504306" cy="327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553c48bda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25" y="157500"/>
            <a:ext cx="11333750" cy="36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553c48bda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8000" y="259425"/>
            <a:ext cx="2917950" cy="29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30b031c8d_0_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Linguistics?</a:t>
            </a:r>
            <a:endParaRPr/>
          </a:p>
        </p:txBody>
      </p:sp>
      <p:sp>
        <p:nvSpPr>
          <p:cNvPr id="138" name="Google Shape;138;g3530b031c8d_0_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11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lang="en-US" sz="2800" dirty="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There are many branches of linguistics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033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-US" sz="2400" dirty="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Formal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033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-US" sz="2400" dirty="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Applied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033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-US" sz="2400" dirty="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Socio-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033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-US" sz="2400" dirty="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Psycho-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033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-US" sz="2400" dirty="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Corpus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033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-US" sz="2400" dirty="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Computational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033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Arial"/>
              <a:buChar char="●"/>
            </a:pPr>
            <a:r>
              <a:rPr lang="en-US" sz="2400" dirty="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And more …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3e75b5ea4_0_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Formal Linguistics</a:t>
            </a:r>
            <a:endParaRPr/>
          </a:p>
        </p:txBody>
      </p:sp>
      <p:sp>
        <p:nvSpPr>
          <p:cNvPr id="145" name="Google Shape;145;g353e75b5ea4_0_1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473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73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Often syntax-focused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73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Formally describing languages of 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the world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73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Looking for Universals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473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473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353e75b5ea4_0_10" descr="File:Syntax tree for &quot;even in the rain&quot;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576" y="2172875"/>
            <a:ext cx="3720801" cy="251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3e75b5ea4_0_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Sociolinguistics</a:t>
            </a:r>
            <a:endParaRPr/>
          </a:p>
        </p:txBody>
      </p:sp>
      <p:sp>
        <p:nvSpPr>
          <p:cNvPr id="153" name="Google Shape;153;g353e75b5ea4_0_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473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73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Language variation and change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73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Discourse Analysis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73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Conversation Analysis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73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Translanguaging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473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353e75b5ea4_0_17" descr="Man and woman talking with their parents  by videochat. Vector flat style Illustration (Provided by Getty Images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574" y="1185075"/>
            <a:ext cx="4633221" cy="3273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3e75b5ea4_0_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Corpus/Computational Linguistics</a:t>
            </a:r>
            <a:endParaRPr/>
          </a:p>
        </p:txBody>
      </p:sp>
      <p:sp>
        <p:nvSpPr>
          <p:cNvPr id="161" name="Google Shape;161;g353e75b5ea4_0_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73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Looks at a corpus (a collection of language)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73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Can be across modalities (written, spoken, sign)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473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353e75b5ea4_0_0" descr="a cat is sitting in front of a laptop computer on a couch .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3225" y="3038900"/>
            <a:ext cx="3082675" cy="30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3e75b5ea4_0_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Psycholinguistics</a:t>
            </a:r>
            <a:endParaRPr/>
          </a:p>
        </p:txBody>
      </p:sp>
      <p:sp>
        <p:nvSpPr>
          <p:cNvPr id="169" name="Google Shape;169;g353e75b5ea4_0_2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73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How the brain processes language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730"/>
              </a:buClr>
              <a:buSzPts val="2800"/>
              <a:buFont typeface="Arial"/>
              <a:buChar char="●"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Explores the underpinnings of 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4730"/>
                </a:solidFill>
                <a:latin typeface="Arial"/>
                <a:ea typeface="Arial"/>
                <a:cs typeface="Arial"/>
                <a:sym typeface="Arial"/>
              </a:rPr>
              <a:t>all other aspects of Linguistics</a:t>
            </a:r>
            <a:endParaRPr sz="2800">
              <a:solidFill>
                <a:srgbClr val="0047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473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353e75b5ea4_0_26" descr="Doctors help brain. Neurologist group analyze brain anatomy. Inner organs disease treatment concept (Provided by Getty Images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125" y="2536597"/>
            <a:ext cx="5177825" cy="345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0B3D567279024FB229886E6D080FFF" ma:contentTypeVersion="18" ma:contentTypeDescription="Create a new document." ma:contentTypeScope="" ma:versionID="17f898fa330fc82358a29134ba12e3d1">
  <xsd:schema xmlns:xsd="http://www.w3.org/2001/XMLSchema" xmlns:xs="http://www.w3.org/2001/XMLSchema" xmlns:p="http://schemas.microsoft.com/office/2006/metadata/properties" xmlns:ns3="837e029b-d730-43be-ac5e-3af3178c3d81" xmlns:ns4="1e7b8a53-e38d-4af4-8e87-10e7e56096bc" targetNamespace="http://schemas.microsoft.com/office/2006/metadata/properties" ma:root="true" ma:fieldsID="a94b4bc9a1ac18429c016f005b916956" ns3:_="" ns4:_="">
    <xsd:import namespace="837e029b-d730-43be-ac5e-3af3178c3d81"/>
    <xsd:import namespace="1e7b8a53-e38d-4af4-8e87-10e7e56096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7e029b-d730-43be-ac5e-3af3178c3d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b8a53-e38d-4af4-8e87-10e7e56096b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37e029b-d730-43be-ac5e-3af3178c3d81" xsi:nil="true"/>
  </documentManagement>
</p:properties>
</file>

<file path=customXml/itemProps1.xml><?xml version="1.0" encoding="utf-8"?>
<ds:datastoreItem xmlns:ds="http://schemas.openxmlformats.org/officeDocument/2006/customXml" ds:itemID="{87B3EE60-FEDE-45B6-BDCC-07373BA4DC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7e029b-d730-43be-ac5e-3af3178c3d81"/>
    <ds:schemaRef ds:uri="1e7b8a53-e38d-4af4-8e87-10e7e56096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E70A92-4D2A-4772-898B-80CFCBA028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D3F959-8E29-4994-B125-75585755AA03}">
  <ds:schemaRefs>
    <ds:schemaRef ds:uri="http://purl.org/dc/terms/"/>
    <ds:schemaRef ds:uri="1e7b8a53-e38d-4af4-8e87-10e7e56096bc"/>
    <ds:schemaRef ds:uri="837e029b-d730-43be-ac5e-3af3178c3d8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958</Words>
  <Application>Microsoft Office PowerPoint</Application>
  <PresentationFormat>Widescreen</PresentationFormat>
  <Paragraphs>220</Paragraphs>
  <Slides>36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Retrospect</vt:lpstr>
      <vt:lpstr>Retrospect</vt:lpstr>
      <vt:lpstr>The Science of Language </vt:lpstr>
      <vt:lpstr>Schedule</vt:lpstr>
      <vt:lpstr>Objectives</vt:lpstr>
      <vt:lpstr>PowerPoint Presentation</vt:lpstr>
      <vt:lpstr>What is Linguistics?</vt:lpstr>
      <vt:lpstr>Formal Linguistics</vt:lpstr>
      <vt:lpstr>Sociolinguistics</vt:lpstr>
      <vt:lpstr>Corpus/Computational Linguistics</vt:lpstr>
      <vt:lpstr>Psycholinguistics</vt:lpstr>
      <vt:lpstr>Modalities of Human Language</vt:lpstr>
      <vt:lpstr>Hierarchy of Language</vt:lpstr>
      <vt:lpstr>PowerPoint Presentation</vt:lpstr>
      <vt:lpstr>Words and Rules</vt:lpstr>
      <vt:lpstr>PowerPoint Presentation</vt:lpstr>
      <vt:lpstr>Linguistic Universals (Hockett, 1960)</vt:lpstr>
      <vt:lpstr>Productivity</vt:lpstr>
      <vt:lpstr>antidisestablishmentarianism</vt:lpstr>
      <vt:lpstr>Recently added</vt:lpstr>
      <vt:lpstr>PowerPoint Presentation</vt:lpstr>
      <vt:lpstr>Most sentences are unique</vt:lpstr>
      <vt:lpstr>PowerPoint Presentation</vt:lpstr>
      <vt:lpstr>The Sounds of Language </vt:lpstr>
      <vt:lpstr>What is speech?</vt:lpstr>
      <vt:lpstr>PowerPoint Presentation</vt:lpstr>
      <vt:lpstr>PowerPoint Presentation</vt:lpstr>
      <vt:lpstr>PowerPoint Presentation</vt:lpstr>
      <vt:lpstr>Why is speech  production/perception so hard?</vt:lpstr>
      <vt:lpstr>1. Segmentation</vt:lpstr>
      <vt:lpstr>2. Phonemes are altered by surrounding phonemes</vt:lpstr>
      <vt:lpstr>3. Individual voices vary</vt:lpstr>
      <vt:lpstr>Solutions</vt:lpstr>
      <vt:lpstr>The Importance of Context</vt:lpstr>
      <vt:lpstr>Phonemic Restoration</vt:lpstr>
      <vt:lpstr>The McGurk effect</vt:lpstr>
      <vt:lpstr>Categorical Perception</vt:lpstr>
      <vt:lpstr>Categorical Perception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Science of Language</dc:title>
  <dc:creator>Gina Grimshaw</dc:creator>
  <cp:lastModifiedBy>Joy Mills</cp:lastModifiedBy>
  <cp:revision>2</cp:revision>
  <dcterms:created xsi:type="dcterms:W3CDTF">2020-06-03T06:08:44Z</dcterms:created>
  <dcterms:modified xsi:type="dcterms:W3CDTF">2025-05-06T05:40:14Z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0x010100A80B3D567279024FB229886E6D080FFF</vt:lpwstr>
  </property>
</Properties>
</file>